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5" r:id="rId6"/>
    <p:sldId id="268" r:id="rId7"/>
    <p:sldId id="264" r:id="rId8"/>
    <p:sldId id="267" r:id="rId9"/>
    <p:sldId id="269" r:id="rId10"/>
    <p:sldId id="266" r:id="rId11"/>
    <p:sldId id="270" r:id="rId12"/>
    <p:sldId id="271" r:id="rId13"/>
    <p:sldId id="262" r:id="rId14"/>
    <p:sldId id="27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/>
    <p:restoredTop sz="94674"/>
  </p:normalViewPr>
  <p:slideViewPr>
    <p:cSldViewPr snapToGrid="0" snapToObjects="1">
      <p:cViewPr varScale="1">
        <p:scale>
          <a:sx n="99" d="100"/>
          <a:sy n="99" d="100"/>
        </p:scale>
        <p:origin x="6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5CF51-0FEE-F749-A6DA-3B13B273599F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BAD2D-5ECD-E343-B850-F28C531087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93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ec.europa.eu/budget/explained/myths/myths_en.cfm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411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9E7248-47C7-4E05-BEE3-55610BA2CC1F}" type="slidenum">
              <a:rPr lang="hr-HR" altLang="x-none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hr-HR" altLang="x-none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x-none" smtClean="0">
                <a:latin typeface="Arial" pitchFamily="34" charset="0"/>
                <a:hlinkClick r:id="rId3"/>
              </a:rPr>
              <a:t>http://ec.europa.eu/budget/explained/myths/myths_en.cfm</a:t>
            </a:r>
            <a:r>
              <a:rPr lang="hr-HR" altLang="x-none" smtClean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41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411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F792CF-82E1-4279-9CBE-952C9B33CB27}" type="slidenum">
              <a:rPr lang="hr-HR" altLang="x-none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hr-HR" altLang="x-none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x-non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8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C25FE-D242-504B-9CCD-B0E7E7546D1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A7BC94-AA05-1B45-8389-1FC405B233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444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#7of15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#7of15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://www.mura-2015.eu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cipe2015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://ec.europa.eu/research/participants/portal/desktop/en/opportunities/h2020/topics/su-infra02-201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045" y="657546"/>
            <a:ext cx="9144000" cy="495861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 </a:t>
            </a:r>
            <a:r>
              <a:rPr lang="hr-HR" cap="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fondovi na području sigurnosti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cap="none" dirty="0" smtClean="0">
                <a:latin typeface="Arial" charset="0"/>
                <a:ea typeface="Arial" charset="0"/>
                <a:cs typeface="Arial" charset="0"/>
              </a:rPr>
              <a:t>Z</a:t>
            </a:r>
            <a:r>
              <a:rPr lang="en-US" sz="1800" cap="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agreb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27.11.2017.</a:t>
            </a:r>
            <a:br>
              <a:rPr lang="en-US" sz="1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cap="none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dr.sc</a:t>
            </a:r>
            <a:r>
              <a:rPr lang="en-US" sz="1800" cap="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Filip </a:t>
            </a:r>
            <a:r>
              <a:rPr lang="en-US" sz="1800" cap="none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Dragović</a:t>
            </a:r>
            <a:endParaRPr 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8992" y="901523"/>
            <a:ext cx="8130283" cy="4143234"/>
          </a:xfrm>
        </p:spPr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hr-HR" altLang="x-none" sz="2200" b="1" u="sng" dirty="0" err="1" smtClean="0">
                <a:latin typeface="Arial" charset="0"/>
                <a:ea typeface="Arial" charset="0"/>
                <a:cs typeface="Arial" charset="0"/>
              </a:rPr>
              <a:t>Internal</a:t>
            </a:r>
            <a: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altLang="x-none" sz="2200" b="1" u="sng" dirty="0" err="1" smtClean="0">
                <a:latin typeface="Arial" charset="0"/>
                <a:ea typeface="Arial" charset="0"/>
                <a:cs typeface="Arial" charset="0"/>
              </a:rPr>
              <a:t>Security</a:t>
            </a:r>
            <a: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altLang="x-none" sz="2200" b="1" u="sng" dirty="0" err="1" smtClean="0">
                <a:latin typeface="Arial" charset="0"/>
                <a:ea typeface="Arial" charset="0"/>
                <a:cs typeface="Arial" charset="0"/>
              </a:rPr>
              <a:t>Fund</a:t>
            </a:r>
            <a: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  <a:t> 2014-2020</a:t>
            </a:r>
            <a:b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2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x-none" sz="2200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Upravljanje</a:t>
            </a: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rizicima</a:t>
            </a: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krizama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jačanje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kapaciteta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zemalja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članica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Unije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učinkovitom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upravljanju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sigurnosnim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rizicima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krizama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200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priprema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za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zaštitu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ljudi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kritične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infrastrukture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slučaju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terorističkog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napada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drugih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incidenata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povezanih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sa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sigurnosti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Examples 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of beneficiaries of the </a:t>
            </a:r>
            <a:r>
              <a:rPr lang="en-US" sz="1800" i="1" dirty="0" err="1">
                <a:latin typeface="Arial" charset="0"/>
                <a:ea typeface="Arial" charset="0"/>
                <a:cs typeface="Arial" charset="0"/>
              </a:rPr>
              <a:t>programmes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 implemented under this Fund can be state and federal authorities, </a:t>
            </a:r>
            <a:r>
              <a:rPr lang="en-US" sz="1800" b="1" i="1" dirty="0">
                <a:latin typeface="Arial" charset="0"/>
                <a:ea typeface="Arial" charset="0"/>
                <a:cs typeface="Arial" charset="0"/>
              </a:rPr>
              <a:t>local public bodies, non-governmental </a:t>
            </a:r>
            <a:r>
              <a:rPr lang="en-US" sz="1800" b="1" i="1" dirty="0" smtClean="0">
                <a:latin typeface="Arial" charset="0"/>
                <a:ea typeface="Arial" charset="0"/>
                <a:cs typeface="Arial" charset="0"/>
              </a:rPr>
              <a:t>organizations </a:t>
            </a:r>
            <a:r>
              <a:rPr lang="en-US" sz="1800" b="1" i="1" dirty="0">
                <a:latin typeface="Arial" charset="0"/>
                <a:ea typeface="Arial" charset="0"/>
                <a:cs typeface="Arial" charset="0"/>
              </a:rPr>
              <a:t>and private and public law </a:t>
            </a:r>
            <a:r>
              <a:rPr lang="en-US" sz="1800" b="1" i="1" dirty="0" smtClean="0">
                <a:latin typeface="Arial" charset="0"/>
                <a:ea typeface="Arial" charset="0"/>
                <a:cs typeface="Arial" charset="0"/>
              </a:rPr>
              <a:t>companies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”.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i="1" dirty="0">
                <a:latin typeface="Arial" charset="0"/>
                <a:ea typeface="Arial" charset="0"/>
                <a:cs typeface="Arial" charset="0"/>
              </a:rPr>
            </a:b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8425" y="193184"/>
            <a:ext cx="22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mtClean="0">
                <a:latin typeface="Arial" charset="0"/>
                <a:ea typeface="Arial" charset="0"/>
                <a:cs typeface="Arial" charset="0"/>
              </a:rPr>
              <a:t>EU Fondovi</a:t>
            </a:r>
            <a:endParaRPr lang="hr-HR" sz="2400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6933" y="1098551"/>
            <a:ext cx="5825067" cy="312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2446985" y="-100013"/>
            <a:ext cx="9745015" cy="1152526"/>
          </a:xfrm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hr-HR" altLang="x-none" sz="3600" b="1" dirty="0">
                <a:latin typeface="+mn-lt"/>
                <a:ea typeface="+mn-ea"/>
                <a:cs typeface="+mn-cs"/>
              </a:rPr>
              <a:t>Prođe li baš sve kako je </a:t>
            </a:r>
            <a:r>
              <a:rPr lang="hr-HR" altLang="x-none" sz="3600" b="1" dirty="0" smtClean="0">
                <a:latin typeface="+mn-lt"/>
                <a:ea typeface="+mn-ea"/>
                <a:cs typeface="+mn-cs"/>
              </a:rPr>
              <a:t>EU </a:t>
            </a:r>
            <a:r>
              <a:rPr lang="hr-HR" altLang="x-none" sz="3600" b="1" dirty="0">
                <a:latin typeface="+mn-lt"/>
                <a:ea typeface="+mn-ea"/>
                <a:cs typeface="+mn-cs"/>
              </a:rPr>
              <a:t>htjela... ili nekad nešto propuste?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350236" y="1693170"/>
            <a:ext cx="1021734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800" dirty="0">
                <a:latin typeface="Arial" pitchFamily="34" charset="0"/>
              </a:rPr>
              <a:t>Pogledajmo „Myths and facts” objavljeno 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800" dirty="0">
                <a:latin typeface="Arial" pitchFamily="34" charset="0"/>
              </a:rPr>
              <a:t>web stranici glavne uprave za proračun „DG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800" dirty="0">
                <a:latin typeface="Arial" pitchFamily="34" charset="0"/>
              </a:rPr>
              <a:t>for Budget”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x-none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800" b="1" dirty="0">
                <a:latin typeface="Arial" pitchFamily="34" charset="0"/>
              </a:rPr>
              <a:t>Tamo navode da je proračunski mit: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 dirty="0">
                <a:latin typeface="Arial" pitchFamily="34" charset="0"/>
                <a:hlinkClick r:id="rId4" action="ppaction://hlinkfile"/>
              </a:rPr>
              <a:t>The EU finances silly projects like </a:t>
            </a:r>
            <a:r>
              <a:rPr lang="hr-HR" altLang="x-none" sz="1800" b="1" dirty="0">
                <a:latin typeface="Arial" pitchFamily="34" charset="0"/>
                <a:hlinkClick r:id="rId4" action="ppaction://hlinkfile"/>
              </a:rPr>
              <a:t> </a:t>
            </a:r>
            <a:r>
              <a:rPr lang="hr-HR" altLang="x-none" sz="1800" b="1" dirty="0" smtClean="0">
                <a:latin typeface="Arial" pitchFamily="34" charset="0"/>
                <a:hlinkClick r:id="rId4" action="ppaction://hlinkfile"/>
              </a:rPr>
              <a:t>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 dirty="0" smtClean="0">
                <a:latin typeface="Arial" pitchFamily="34" charset="0"/>
                <a:hlinkClick r:id="rId4" action="ppaction://hlinkfile"/>
              </a:rPr>
              <a:t>dog </a:t>
            </a:r>
            <a:r>
              <a:rPr lang="en-US" altLang="x-none" sz="1800" b="1" dirty="0">
                <a:latin typeface="Arial" pitchFamily="34" charset="0"/>
                <a:hlinkClick r:id="rId4" action="ppaction://hlinkfile"/>
              </a:rPr>
              <a:t>training </a:t>
            </a:r>
            <a:r>
              <a:rPr lang="en-US" altLang="x-none" sz="1800" b="1" dirty="0" err="1">
                <a:latin typeface="Arial" pitchFamily="34" charset="0"/>
                <a:hlinkClick r:id="rId4" action="ppaction://hlinkfile"/>
              </a:rPr>
              <a:t>centres</a:t>
            </a:r>
            <a:r>
              <a:rPr lang="en-US" altLang="x-none" sz="1800" b="1" dirty="0">
                <a:latin typeface="Arial" pitchFamily="34" charset="0"/>
                <a:hlinkClick r:id="rId4" action="ppaction://hlinkfile"/>
              </a:rPr>
              <a:t> </a:t>
            </a:r>
            <a:r>
              <a:rPr lang="en-US" altLang="x-none" sz="1800" dirty="0" smtClean="0">
                <a:latin typeface="Arial" pitchFamily="34" charset="0"/>
                <a:hlinkClick r:id="rId4" action="ppaction://hlinkfile"/>
              </a:rPr>
              <a:t>or </a:t>
            </a:r>
            <a:r>
              <a:rPr lang="en-US" altLang="x-none" sz="1800" dirty="0">
                <a:latin typeface="Arial" pitchFamily="34" charset="0"/>
                <a:hlinkClick r:id="rId4" action="ppaction://hlinkfile"/>
              </a:rPr>
              <a:t>Elton John concerts!</a:t>
            </a:r>
            <a:endParaRPr lang="hr-HR" altLang="x-none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x-none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x-none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800" dirty="0">
                <a:latin typeface="Arial" pitchFamily="34" charset="0"/>
              </a:rPr>
              <a:t>Ispada da nije moguće EU sredstvima financirati „</a:t>
            </a:r>
            <a:r>
              <a:rPr lang="hr-HR" altLang="x-none" sz="1800" i="1" dirty="0">
                <a:latin typeface="Arial" pitchFamily="34" charset="0"/>
              </a:rPr>
              <a:t>silly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800" i="1" dirty="0">
                <a:latin typeface="Arial" pitchFamily="34" charset="0"/>
              </a:rPr>
              <a:t>projects like dog training centres</a:t>
            </a:r>
            <a:r>
              <a:rPr lang="hr-HR" altLang="x-none" sz="1800" dirty="0">
                <a:latin typeface="Arial" pitchFamily="34" charset="0"/>
              </a:rPr>
              <a:t>”... Ili je istina drugačija?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x-none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x-none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800" dirty="0" smtClean="0">
                <a:latin typeface="Arial" pitchFamily="34" charset="0"/>
              </a:rPr>
              <a:t>	Što </a:t>
            </a:r>
            <a:r>
              <a:rPr lang="hr-HR" altLang="x-none" sz="1800" dirty="0">
                <a:latin typeface="Arial" pitchFamily="34" charset="0"/>
              </a:rPr>
              <a:t>je činjenica?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800" dirty="0" smtClean="0">
                <a:latin typeface="Arial" pitchFamily="34" charset="0"/>
              </a:rPr>
              <a:t>	S </a:t>
            </a:r>
            <a:r>
              <a:rPr lang="hr-HR" altLang="x-none" sz="1800" dirty="0">
                <a:latin typeface="Arial" pitchFamily="34" charset="0"/>
              </a:rPr>
              <a:t>iskustvom u </a:t>
            </a:r>
            <a:r>
              <a:rPr lang="hr-HR" altLang="x-none" sz="1800" dirty="0" smtClean="0">
                <a:latin typeface="Arial" pitchFamily="34" charset="0"/>
              </a:rPr>
              <a:t>programiranju, kvalitetom prijedloga </a:t>
            </a:r>
            <a:r>
              <a:rPr lang="hr-HR" altLang="x-none" sz="1800" dirty="0">
                <a:latin typeface="Arial" pitchFamily="34" charset="0"/>
              </a:rPr>
              <a:t>te uz pomoć lobiranja i malo sreće, </a:t>
            </a:r>
            <a:r>
              <a:rPr lang="hr-HR" altLang="x-none" sz="1800" dirty="0" smtClean="0">
                <a:latin typeface="Arial" pitchFamily="34" charset="0"/>
              </a:rPr>
              <a:t>	moguće </a:t>
            </a:r>
            <a:r>
              <a:rPr lang="hr-HR" altLang="x-none" sz="1800" dirty="0">
                <a:latin typeface="Arial" pitchFamily="34" charset="0"/>
              </a:rPr>
              <a:t>je pripremiti i financirati projekte za koje mislite da nije moguće uvjeriti </a:t>
            </a:r>
            <a:r>
              <a:rPr lang="hr-HR" altLang="x-none" sz="1800" dirty="0" smtClean="0">
                <a:latin typeface="Arial" pitchFamily="34" charset="0"/>
              </a:rPr>
              <a:t>	Delegaciju/Komisiju </a:t>
            </a:r>
            <a:r>
              <a:rPr lang="hr-HR" altLang="x-none" sz="1800" dirty="0">
                <a:latin typeface="Arial" pitchFamily="34" charset="0"/>
              </a:rPr>
              <a:t>da ih odobre.</a:t>
            </a:r>
            <a:endParaRPr lang="en-US" altLang="x-none" sz="1800" dirty="0">
              <a:latin typeface="Arial" pitchFamily="34" charset="0"/>
            </a:endParaRP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5327651" y="3141664"/>
            <a:ext cx="1547283" cy="117475"/>
          </a:xfrm>
          <a:prstGeom prst="rightArrow">
            <a:avLst>
              <a:gd name="adj1" fmla="val 50000"/>
              <a:gd name="adj2" fmla="val 50307"/>
            </a:avLst>
          </a:prstGeom>
          <a:solidFill>
            <a:srgbClr val="FF0000">
              <a:alpha val="74117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x-none" altLang="x-none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76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553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allAtOnce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5057">
            <a:off x="5884334" y="1019175"/>
            <a:ext cx="5704417" cy="520858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2313">
            <a:off x="7014633" y="1150939"/>
            <a:ext cx="4775200" cy="54387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-48683" y="-26988"/>
            <a:ext cx="12240684" cy="1152526"/>
          </a:xfrm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eaLnBrk="1" hangingPunct="1"/>
            <a:endParaRPr lang="hr-HR" altLang="x-none" smtClean="0"/>
          </a:p>
        </p:txBody>
      </p:sp>
      <p:sp>
        <p:nvSpPr>
          <p:cNvPr id="89093" name="TextBox 3"/>
          <p:cNvSpPr txBox="1">
            <a:spLocks noChangeArrowheads="1"/>
          </p:cNvSpPr>
          <p:nvPr/>
        </p:nvSpPr>
        <p:spPr bwMode="auto">
          <a:xfrm>
            <a:off x="1384418" y="1628776"/>
            <a:ext cx="1018316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800" dirty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x-none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x-none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x-none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800" b="1" dirty="0">
                <a:latin typeface="Arial" pitchFamily="34" charset="0"/>
              </a:rPr>
              <a:t>Tamo navode da je proračunski mit: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 dirty="0">
                <a:latin typeface="Arial" pitchFamily="34" charset="0"/>
                <a:hlinkClick r:id="rId5" action="ppaction://hlinkfile"/>
              </a:rPr>
              <a:t>The EU finances silly projects like </a:t>
            </a:r>
            <a:endParaRPr lang="hr-HR" altLang="x-none" sz="1800" b="1" dirty="0">
              <a:latin typeface="Arial" pitchFamily="34" charset="0"/>
              <a:hlinkClick r:id="rId5" action="ppaction://hlinkfil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 dirty="0">
                <a:latin typeface="Arial" pitchFamily="34" charset="0"/>
                <a:hlinkClick r:id="rId5" action="ppaction://hlinkfile"/>
              </a:rPr>
              <a:t>dog training </a:t>
            </a:r>
            <a:r>
              <a:rPr lang="en-US" altLang="x-none" sz="1800" b="1" dirty="0" err="1">
                <a:latin typeface="Arial" pitchFamily="34" charset="0"/>
                <a:hlinkClick r:id="rId5" action="ppaction://hlinkfile"/>
              </a:rPr>
              <a:t>centres</a:t>
            </a:r>
            <a:endParaRPr lang="hr-HR" altLang="x-none" sz="18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x-none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2200" b="1" dirty="0">
                <a:solidFill>
                  <a:srgbClr val="FF0000"/>
                </a:solidFill>
                <a:latin typeface="Arial" pitchFamily="34" charset="0"/>
              </a:rPr>
              <a:t>To je hrvatski projekt iz IPA 2011!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800" dirty="0"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4017" y="527051"/>
            <a:ext cx="4561416" cy="491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6" y="4292600"/>
            <a:ext cx="11743267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431371" y="4365104"/>
            <a:ext cx="11533175" cy="2376264"/>
          </a:xfrm>
          <a:prstGeom prst="rect">
            <a:avLst/>
          </a:prstGeom>
          <a:blipFill dpi="0" rotWithShape="1">
            <a:blip r:embed="rId8">
              <a:alphaModFix amt="48000"/>
            </a:blip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3d extrusionH="57150">
              <a:bevelT w="114300" h="1143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ODOBRENO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9126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7325" y="267128"/>
            <a:ext cx="8130283" cy="4958619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en-US" sz="3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61156" y="267128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algn="just"/>
            <a:r>
              <a:rPr lang="hr-HR" sz="2800" dirty="0" smtClean="0">
                <a:solidFill>
                  <a:schemeClr val="tx1"/>
                </a:solidFill>
              </a:rPr>
              <a:t>IPA 2011: </a:t>
            </a:r>
            <a:r>
              <a:rPr lang="hr-H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Izgradnja i opremanje Centra za obuku Vodiča i službenih pasa”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hr-H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hr-HR" sz="2400" dirty="0" smtClean="0"/>
          </a:p>
          <a:p>
            <a:pPr lvl="1" algn="just">
              <a:buFontTx/>
              <a:buNone/>
            </a:pPr>
            <a:endParaRPr lang="en-GB" sz="2400" dirty="0" smtClean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442" y="1762358"/>
            <a:ext cx="3756919" cy="2912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412" y="1614984"/>
            <a:ext cx="3745797" cy="28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9297" y="2266682"/>
            <a:ext cx="8130283" cy="2752316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  <a:t>EU </a:t>
            </a:r>
            <a:r>
              <a:rPr lang="hr-HR" altLang="x-none" sz="2200" b="1" u="sng" dirty="0" err="1" smtClean="0">
                <a:latin typeface="Arial" charset="0"/>
                <a:ea typeface="Arial" charset="0"/>
                <a:cs typeface="Arial" charset="0"/>
              </a:rPr>
              <a:t>fodovi</a:t>
            </a:r>
            <a: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  <a:t>:</a:t>
            </a:r>
            <a:b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2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x-none" sz="22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2200" dirty="0" smtClean="0">
                <a:latin typeface="Arial" charset="0"/>
                <a:ea typeface="Arial" charset="0"/>
                <a:cs typeface="Arial" charset="0"/>
              </a:rPr>
              <a:t>-  </a:t>
            </a:r>
            <a: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  <a:t>dobrim planiranjem i pripremom može se postići više od    </a:t>
            </a:r>
            <a:b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  <a:t>  očekivanog  </a:t>
            </a:r>
            <a:b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  <a:t>-   kadrovski kapaciteti</a:t>
            </a:r>
            <a:b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altLang="x-none" sz="2200" b="1" dirty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  <a:t>-  </a:t>
            </a:r>
            <a:r>
              <a:rPr lang="en-US" altLang="x-none" sz="2200" b="1" dirty="0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hr-HR" altLang="x-none" sz="2200" b="1" dirty="0" err="1" smtClean="0">
                <a:latin typeface="Arial" charset="0"/>
                <a:ea typeface="Arial" charset="0"/>
                <a:cs typeface="Arial" charset="0"/>
              </a:rPr>
              <a:t>azvojni</a:t>
            </a:r>
            <a: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  <a:t> i strateški planovi</a:t>
            </a:r>
            <a:b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altLang="x-none" sz="2200" b="1" dirty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  <a:t>-  partnerstva</a:t>
            </a:r>
            <a:br>
              <a:rPr lang="hr-HR" altLang="x-none" sz="2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</a:br>
            <a:endParaRPr lang="en-US" sz="3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7325" y="267128"/>
            <a:ext cx="8130283" cy="4958619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en-US" sz="3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297" y="609099"/>
            <a:ext cx="9226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36648" y="2325819"/>
            <a:ext cx="8640960" cy="841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algn="just"/>
            <a:r>
              <a:rPr lang="hr-HR" sz="3600" b="1" dirty="0" smtClean="0">
                <a:solidFill>
                  <a:schemeClr val="tx1"/>
                </a:solidFill>
              </a:rPr>
              <a:t>Pitanja???</a:t>
            </a:r>
            <a:endParaRPr lang="en-GB" sz="3600" b="1" dirty="0" smtClean="0">
              <a:solidFill>
                <a:schemeClr val="tx1"/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hr-H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hr-HR" sz="2400" dirty="0" smtClean="0"/>
          </a:p>
          <a:p>
            <a:pPr lvl="1" algn="just">
              <a:buFontTx/>
              <a:buNone/>
            </a:pPr>
            <a:endParaRPr lang="en-GB" sz="2400" dirty="0" smtClean="0"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782" y="2060620"/>
            <a:ext cx="2901649" cy="40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6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873" y="1818527"/>
            <a:ext cx="8130283" cy="2359257"/>
          </a:xfrm>
        </p:spPr>
        <p:txBody>
          <a:bodyPr>
            <a:normAutofit fontScale="90000"/>
          </a:bodyPr>
          <a:lstStyle/>
          <a:p>
            <a:pPr algn="l"/>
            <a:r>
              <a:rPr lang="hr-HR" sz="3100" b="1" dirty="0" smtClean="0">
                <a:latin typeface="Arial" charset="0"/>
                <a:ea typeface="Arial" charset="0"/>
                <a:cs typeface="Arial" charset="0"/>
              </a:rPr>
              <a:t>	Sadržaj:</a:t>
            </a:r>
            <a:r>
              <a:rPr lang="hr-HR" sz="31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3100" b="1" dirty="0">
                <a:latin typeface="Arial" charset="0"/>
                <a:ea typeface="Arial" charset="0"/>
                <a:cs typeface="Arial" charset="0"/>
              </a:rPr>
            </a:br>
            <a:r>
              <a:rPr lang="hr-HR" sz="3100" b="1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3100" b="1" i="1" dirty="0">
                <a:latin typeface="Arial" charset="0"/>
                <a:ea typeface="Arial" charset="0"/>
                <a:cs typeface="Arial" charset="0"/>
              </a:rPr>
            </a:br>
            <a:r>
              <a:rPr lang="hr-HR" sz="3100" b="1" i="1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hr-HR" sz="3100" dirty="0" smtClean="0">
                <a:latin typeface="Arial" charset="0"/>
                <a:ea typeface="Arial" charset="0"/>
                <a:cs typeface="Arial" charset="0"/>
              </a:rPr>
              <a:t>Planiranje</a:t>
            </a:r>
            <a:br>
              <a:rPr lang="hr-HR" sz="31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3100" dirty="0" smtClean="0">
                <a:latin typeface="Arial" charset="0"/>
                <a:ea typeface="Arial" charset="0"/>
                <a:cs typeface="Arial" charset="0"/>
              </a:rPr>
              <a:t>- Kriteriji	</a:t>
            </a:r>
            <a:br>
              <a:rPr lang="hr-HR" sz="31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3100" dirty="0" smtClean="0">
                <a:latin typeface="Arial" charset="0"/>
                <a:ea typeface="Arial" charset="0"/>
                <a:cs typeface="Arial" charset="0"/>
              </a:rPr>
              <a:t>- Dostupni fondovi</a:t>
            </a:r>
            <a:br>
              <a:rPr lang="hr-HR" sz="31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3100" dirty="0" smtClean="0">
                <a:latin typeface="Arial" charset="0"/>
                <a:ea typeface="Arial" charset="0"/>
                <a:cs typeface="Arial" charset="0"/>
              </a:rPr>
              <a:t>- Primjeri</a:t>
            </a:r>
            <a:br>
              <a:rPr lang="hr-HR" sz="3100" dirty="0" smtClean="0">
                <a:latin typeface="Arial" charset="0"/>
                <a:ea typeface="Arial" charset="0"/>
                <a:cs typeface="Arial" charset="0"/>
              </a:rPr>
            </a:br>
            <a:endParaRPr lang="en-US" sz="3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5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7325" y="267128"/>
            <a:ext cx="8130283" cy="4958619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				</a:t>
            </a:r>
            <a:r>
              <a:rPr lang="en-US" sz="3100" b="1" dirty="0" err="1" smtClean="0">
                <a:latin typeface="Arial" charset="0"/>
                <a:ea typeface="Arial" charset="0"/>
                <a:cs typeface="Arial" charset="0"/>
              </a:rPr>
              <a:t>Plani</a:t>
            </a:r>
            <a:r>
              <a:rPr lang="hr-HR" sz="3100" b="1" dirty="0" err="1">
                <a:latin typeface="Arial" charset="0"/>
                <a:ea typeface="Arial" charset="0"/>
                <a:cs typeface="Arial" charset="0"/>
              </a:rPr>
              <a:t>ranje</a:t>
            </a:r>
            <a:r>
              <a:rPr lang="hr-HR" sz="3100" b="1" dirty="0">
                <a:latin typeface="Arial" charset="0"/>
                <a:ea typeface="Arial" charset="0"/>
                <a:cs typeface="Arial" charset="0"/>
              </a:rPr>
              <a:t> i njegova svrha </a:t>
            </a:r>
            <a:br>
              <a:rPr lang="hr-HR" sz="3100" b="1" dirty="0">
                <a:latin typeface="Arial" charset="0"/>
                <a:ea typeface="Arial" charset="0"/>
                <a:cs typeface="Arial" charset="0"/>
              </a:rPr>
            </a:br>
            <a:r>
              <a:rPr lang="hr-HR" sz="3100" b="1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3100" b="1" i="1" dirty="0">
                <a:latin typeface="Arial" charset="0"/>
                <a:ea typeface="Arial" charset="0"/>
                <a:cs typeface="Arial" charset="0"/>
              </a:rPr>
            </a:br>
            <a:r>
              <a:rPr lang="hr-HR" sz="3100" dirty="0" smtClean="0">
                <a:latin typeface="Arial" charset="0"/>
                <a:ea typeface="Arial" charset="0"/>
                <a:cs typeface="Arial" charset="0"/>
              </a:rPr>
              <a:t>Stanje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hr-HR" sz="3100" dirty="0">
                <a:latin typeface="Arial" charset="0"/>
                <a:ea typeface="Arial" charset="0"/>
                <a:cs typeface="Arial" charset="0"/>
              </a:rPr>
              <a:t> Krajnji </a:t>
            </a:r>
            <a:r>
              <a:rPr lang="hr-HR" sz="3100" dirty="0" smtClean="0">
                <a:latin typeface="Arial" charset="0"/>
                <a:ea typeface="Arial" charset="0"/>
                <a:cs typeface="Arial" charset="0"/>
              </a:rPr>
              <a:t>cilj 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3100" dirty="0" err="1" smtClean="0">
                <a:latin typeface="Arial" charset="0"/>
                <a:ea typeface="Arial" charset="0"/>
                <a:cs typeface="Arial" charset="0"/>
              </a:rPr>
              <a:t>Pr</a:t>
            </a:r>
            <a:r>
              <a:rPr lang="hr-HR" sz="3100" dirty="0" err="1">
                <a:latin typeface="Arial" charset="0"/>
                <a:ea typeface="Arial" charset="0"/>
                <a:cs typeface="Arial" charset="0"/>
              </a:rPr>
              <a:t>ijedlog</a:t>
            </a:r>
            <a:r>
              <a:rPr lang="hr-HR" sz="31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3100" dirty="0">
                <a:latin typeface="Arial" charset="0"/>
                <a:ea typeface="Arial" charset="0"/>
                <a:cs typeface="Arial" charset="0"/>
              </a:rPr>
            </a:br>
            <a:r>
              <a:rPr lang="hr-HR" sz="3100" b="1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3100" b="1" i="1" dirty="0">
                <a:latin typeface="Arial" charset="0"/>
                <a:ea typeface="Arial" charset="0"/>
                <a:cs typeface="Arial" charset="0"/>
              </a:rPr>
            </a:br>
            <a:r>
              <a:rPr lang="en-US" sz="3100" b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hr-HR" sz="3100" b="1" dirty="0">
                <a:latin typeface="Arial" charset="0"/>
                <a:ea typeface="Arial" charset="0"/>
                <a:cs typeface="Arial" charset="0"/>
              </a:rPr>
              <a:t>tanje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hr-HR" sz="3100" dirty="0">
                <a:latin typeface="Arial" charset="0"/>
                <a:ea typeface="Arial" charset="0"/>
                <a:cs typeface="Arial" charset="0"/>
              </a:rPr>
              <a:t>evaluacija postojećeg stanje / </a:t>
            </a:r>
            <a:r>
              <a:rPr lang="hr-HR" sz="3100" dirty="0" smtClean="0">
                <a:latin typeface="Arial" charset="0"/>
                <a:ea typeface="Arial" charset="0"/>
                <a:cs typeface="Arial" charset="0"/>
              </a:rPr>
              <a:t>kako </a:t>
            </a:r>
            <a:r>
              <a:rPr lang="hr-HR" sz="3100" dirty="0">
                <a:latin typeface="Arial" charset="0"/>
                <a:ea typeface="Arial" charset="0"/>
                <a:cs typeface="Arial" charset="0"/>
              </a:rPr>
              <a:t>smo došli do ove faze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3100" dirty="0">
                <a:latin typeface="Arial" charset="0"/>
                <a:ea typeface="Arial" charset="0"/>
                <a:cs typeface="Arial" charset="0"/>
              </a:rPr>
            </a:br>
            <a:r>
              <a:rPr lang="hr-HR" sz="3100" b="1" dirty="0">
                <a:latin typeface="Arial" charset="0"/>
                <a:ea typeface="Arial" charset="0"/>
                <a:cs typeface="Arial" charset="0"/>
              </a:rPr>
              <a:t>Krajnji cilj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3100" dirty="0" err="1">
                <a:latin typeface="Arial" charset="0"/>
                <a:ea typeface="Arial" charset="0"/>
                <a:cs typeface="Arial" charset="0"/>
              </a:rPr>
              <a:t>defin</a:t>
            </a:r>
            <a:r>
              <a:rPr lang="hr-HR" sz="3100" dirty="0" err="1">
                <a:latin typeface="Arial" charset="0"/>
                <a:ea typeface="Arial" charset="0"/>
                <a:cs typeface="Arial" charset="0"/>
              </a:rPr>
              <a:t>iranje</a:t>
            </a:r>
            <a:r>
              <a:rPr lang="hr-HR" sz="3100" dirty="0">
                <a:latin typeface="Arial" charset="0"/>
                <a:ea typeface="Arial" charset="0"/>
                <a:cs typeface="Arial" charset="0"/>
              </a:rPr>
              <a:t> cilj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hr-HR" sz="3100" dirty="0" err="1">
                <a:latin typeface="Arial" charset="0"/>
                <a:ea typeface="Arial" charset="0"/>
                <a:cs typeface="Arial" charset="0"/>
              </a:rPr>
              <a:t>va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3100" dirty="0">
                <a:latin typeface="Arial" charset="0"/>
                <a:ea typeface="Arial" charset="0"/>
                <a:cs typeface="Arial" charset="0"/>
              </a:rPr>
              <a:t>i/ili svrhe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hr-HR" sz="3100" dirty="0">
                <a:latin typeface="Arial" charset="0"/>
                <a:ea typeface="Arial" charset="0"/>
                <a:cs typeface="Arial" charset="0"/>
              </a:rPr>
              <a:t>nazovimo idealno stanje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)</a:t>
            </a:r>
            <a:br>
              <a:rPr lang="en-US" sz="3100" dirty="0">
                <a:latin typeface="Arial" charset="0"/>
                <a:ea typeface="Arial" charset="0"/>
                <a:cs typeface="Arial" charset="0"/>
              </a:rPr>
            </a:br>
            <a:r>
              <a:rPr lang="en-US" sz="3100" b="1" dirty="0" err="1">
                <a:latin typeface="Arial" charset="0"/>
                <a:ea typeface="Arial" charset="0"/>
                <a:cs typeface="Arial" charset="0"/>
              </a:rPr>
              <a:t>Pr</a:t>
            </a:r>
            <a:r>
              <a:rPr lang="hr-HR" sz="3100" b="1" dirty="0" err="1">
                <a:latin typeface="Arial" charset="0"/>
                <a:ea typeface="Arial" charset="0"/>
                <a:cs typeface="Arial" charset="0"/>
              </a:rPr>
              <a:t>ijedlog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- map</a:t>
            </a:r>
            <a:r>
              <a:rPr lang="hr-HR" sz="31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3100" dirty="0">
                <a:latin typeface="Arial" charset="0"/>
                <a:ea typeface="Arial" charset="0"/>
                <a:cs typeface="Arial" charset="0"/>
              </a:rPr>
              <a:t>mogućih puteva kako bi se ispunili ciljevi</a:t>
            </a:r>
            <a:endParaRPr lang="en-US" sz="3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1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5025" y="296214"/>
            <a:ext cx="8165206" cy="497124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/>
              <a:t/>
            </a:r>
            <a:br>
              <a:rPr lang="hr-HR" dirty="0"/>
            </a:br>
            <a:r>
              <a:rPr lang="hr-HR" smtClean="0"/>
              <a:t/>
            </a:r>
            <a:br>
              <a:rPr lang="hr-HR" smtClean="0"/>
            </a:br>
            <a:r>
              <a:rPr lang="hr-HR" altLang="x-none" sz="2200" b="1" u="sng" smtClean="0">
                <a:latin typeface="Arial" charset="0"/>
                <a:ea typeface="Arial" charset="0"/>
                <a:cs typeface="Arial" charset="0"/>
              </a:rPr>
              <a:t>Pet </a:t>
            </a:r>
            <a:r>
              <a:rPr lang="hr-HR" altLang="x-none" sz="2200" b="1" u="sng" dirty="0">
                <a:latin typeface="Arial" charset="0"/>
                <a:ea typeface="Arial" charset="0"/>
                <a:cs typeface="Arial" charset="0"/>
              </a:rPr>
              <a:t>ključnih kriterija su</a:t>
            </a:r>
            <a:r>
              <a:rPr lang="en-US" altLang="x-none" sz="2200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altLang="x-none" sz="22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2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x-none" sz="2200" dirty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Relevantnost</a:t>
            </a:r>
            <a:r>
              <a:rPr lang="hr-HR" altLang="x-none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x-none" sz="2200" b="1" dirty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odnosi se prvenstveno na dizajn projekta i u kojoj mjeri  su navedeni ciljevi pravilno </a:t>
            </a:r>
            <a:r>
              <a:rPr lang="hr-HR" altLang="x-none" sz="2200" dirty="0" smtClean="0">
                <a:latin typeface="Arial" charset="0"/>
                <a:ea typeface="Arial" charset="0"/>
                <a:cs typeface="Arial" charset="0"/>
              </a:rPr>
              <a:t>riješili 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uočene probleme i stvarne potrebe</a:t>
            </a:r>
            <a:r>
              <a:rPr lang="en-US" altLang="x-none" sz="2200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altLang="x-none" sz="2200" dirty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Učinkovitost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 - zabrinutost kako dostupna projektna sredstava kroz razne aktivnosti pretvara u u planirane rezultate, u smislu kvalitete, količine i pravovremenost</a:t>
            </a:r>
            <a:br>
              <a:rPr lang="hr-HR" altLang="x-none" sz="2200" dirty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Djelotvornost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 - zabrinutost koliko su očekivani rezultati korišteni, da li je bilo drugih korisnih rezultata, ukratko: da li su postignute svrhe projekta </a:t>
            </a:r>
            <a:br>
              <a:rPr lang="hr-HR" altLang="x-none" sz="2200" dirty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Utjecaj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 - označava odnos između projekta i cjelokupnog cilja</a:t>
            </a:r>
            <a:br>
              <a:rPr lang="hr-HR" altLang="x-none" sz="2200" dirty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Održivost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 - vjerojatnost da će se aktivnosti nastaviti i nakon vanjskog </a:t>
            </a:r>
            <a:r>
              <a:rPr lang="hr-HR" altLang="x-none" sz="2200" dirty="0" smtClean="0">
                <a:latin typeface="Arial" charset="0"/>
                <a:ea typeface="Arial" charset="0"/>
                <a:cs typeface="Arial" charset="0"/>
              </a:rPr>
              <a:t>financiranja</a:t>
            </a:r>
            <a:endParaRPr lang="en-US" sz="3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781" y="1386681"/>
            <a:ext cx="8130283" cy="1834181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  <a:t>Mehanizam Unije za civilnu zaštitu</a:t>
            </a:r>
            <a:b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dirty="0" smtClean="0">
                <a:latin typeface="Arial" charset="0"/>
                <a:ea typeface="Arial" charset="0"/>
                <a:cs typeface="Arial" charset="0"/>
              </a:rPr>
              <a:t>- cilj Mehanizma jest jačanje suradnje unutar Unije između država članica te sa susjednim državama; izgradnja jedinstvenog sustava protokola i koordinacije; promicanje solidarnosti, prevencije i pripravnosti; međusobne pomoći kod velikih nesreća i katastrofa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8425" y="193184"/>
            <a:ext cx="22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mtClean="0">
                <a:latin typeface="Arial" charset="0"/>
                <a:ea typeface="Arial" charset="0"/>
                <a:cs typeface="Arial" charset="0"/>
              </a:rPr>
              <a:t>EU Fondovi</a:t>
            </a:r>
            <a:endParaRPr lang="hr-HR" sz="24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20053" y="3466123"/>
            <a:ext cx="8130283" cy="91709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charset="2"/>
              <a:buChar char="v"/>
            </a:pPr>
            <a: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  <a:t>Financijski instrument za civilnu zaštitu</a:t>
            </a:r>
            <a:br>
              <a:rPr lang="hr-HR" altLang="x-none" sz="2200" b="1" u="sng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altLang="x-none" sz="2200" dirty="0" smtClean="0">
                <a:latin typeface="Arial" charset="0"/>
                <a:ea typeface="Arial" charset="0"/>
                <a:cs typeface="Arial" charset="0"/>
              </a:rPr>
              <a:t>- podupire i olakšava napore država u provedbi aktivnosti putem Mehanizma Unije za civilnu zaštitu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76917" y="4655771"/>
            <a:ext cx="8130283" cy="91709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charset="2"/>
              <a:buChar char="v"/>
            </a:pPr>
            <a:r>
              <a:rPr lang="hr-HR" altLang="x-none" sz="2000" u="sng" dirty="0">
                <a:latin typeface="Arial" charset="0"/>
                <a:ea typeface="Arial" charset="0"/>
                <a:cs typeface="Arial" charset="0"/>
              </a:rPr>
              <a:t>Mehanizam Unije za civilnu zaštitu </a:t>
            </a:r>
            <a:r>
              <a:rPr lang="hr-HR" altLang="x-none" sz="2000" u="sng" dirty="0" smtClean="0">
                <a:latin typeface="Arial" charset="0"/>
                <a:ea typeface="Arial" charset="0"/>
                <a:cs typeface="Arial" charset="0"/>
              </a:rPr>
              <a:t>i Financijski instrument za civilnu zaštitu </a:t>
            </a:r>
            <a:r>
              <a:rPr lang="hr-HR" altLang="x-none" sz="2000" dirty="0" smtClean="0">
                <a:latin typeface="Arial" charset="0"/>
                <a:ea typeface="Arial" charset="0"/>
                <a:cs typeface="Arial" charset="0"/>
              </a:rPr>
              <a:t> zajedno obuhvaćaju faze: </a:t>
            </a:r>
            <a:r>
              <a:rPr lang="hr-HR" altLang="x-none" sz="2000" b="1" dirty="0" smtClean="0">
                <a:latin typeface="Arial" charset="0"/>
                <a:ea typeface="Arial" charset="0"/>
                <a:cs typeface="Arial" charset="0"/>
              </a:rPr>
              <a:t>prevenciju, pripravnost i reakciju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98425" y="193184"/>
            <a:ext cx="22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mtClean="0">
                <a:latin typeface="Arial" charset="0"/>
                <a:ea typeface="Arial" charset="0"/>
                <a:cs typeface="Arial" charset="0"/>
              </a:rPr>
              <a:t>EU Fondovi</a:t>
            </a:r>
            <a:endParaRPr lang="hr-HR" sz="2400" b="1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60" y="654849"/>
            <a:ext cx="6252516" cy="50866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3245" y="907482"/>
            <a:ext cx="32921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endParaRPr lang="hr-HR" dirty="0" smtClean="0">
              <a:hlinkClick r:id="rId4"/>
            </a:endParaRPr>
          </a:p>
          <a:p>
            <a:pPr marL="285750" indent="-285750">
              <a:buFont typeface="Wingdings" charset="2"/>
              <a:buChar char="Ø"/>
            </a:pPr>
            <a:r>
              <a:rPr lang="hr-HR" dirty="0" smtClean="0">
                <a:hlinkClick r:id="rId4"/>
              </a:rPr>
              <a:t>http</a:t>
            </a:r>
            <a:r>
              <a:rPr lang="hr-HR" dirty="0">
                <a:hlinkClick r:id="rId4"/>
              </a:rPr>
              <a:t>://</a:t>
            </a:r>
            <a:r>
              <a:rPr lang="hr-HR" dirty="0" smtClean="0">
                <a:hlinkClick r:id="rId4"/>
              </a:rPr>
              <a:t>www.mura-2015.eu</a:t>
            </a:r>
            <a:endParaRPr lang="hr-HR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</a:t>
            </a:r>
            <a:r>
              <a:rPr lang="hr-HR" dirty="0" err="1" smtClean="0"/>
              <a:t>rojekt</a:t>
            </a:r>
            <a:r>
              <a:rPr lang="hr-HR" dirty="0" smtClean="0"/>
              <a:t> vezan za poplave: </a:t>
            </a:r>
            <a:r>
              <a:rPr lang="en-US" dirty="0" err="1" smtClean="0"/>
              <a:t>Hrvatska</a:t>
            </a:r>
            <a:r>
              <a:rPr lang="en-US" dirty="0"/>
              <a:t>, </a:t>
            </a:r>
            <a:r>
              <a:rPr lang="en-US" dirty="0" err="1" smtClean="0"/>
              <a:t>Mađarska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Austrija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Slovenija</a:t>
            </a:r>
            <a:r>
              <a:rPr lang="en-US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25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781" y="1030310"/>
            <a:ext cx="8130283" cy="5031877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Wingdings" charset="2"/>
              <a:buChar char="Ø"/>
              <a:tabLst>
                <a:tab pos="531813" algn="l"/>
              </a:tabLst>
            </a:pPr>
            <a:r>
              <a:rPr lang="hr-HR" altLang="x-none" sz="2400" b="1" u="sng" dirty="0" smtClean="0">
                <a:latin typeface="Arial" charset="0"/>
                <a:ea typeface="Arial" charset="0"/>
                <a:cs typeface="Arial" charset="0"/>
              </a:rPr>
              <a:t>Horizon 2020</a:t>
            </a:r>
            <a:br>
              <a:rPr lang="hr-HR" altLang="x-none" sz="2400" b="1" u="sng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2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x-none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x-none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Radni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program 2018 - 2020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Sigurna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društva</a:t>
            </a:r>
            <a:r>
              <a:rPr lang="hr-HR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Zaštita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slobode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sigurnosti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Europe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njenih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građana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Zaštita</a:t>
            </a: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200" b="1" dirty="0" smtClean="0">
                <a:latin typeface="Arial" charset="0"/>
                <a:ea typeface="Arial" charset="0"/>
                <a:cs typeface="Arial" charset="0"/>
              </a:rPr>
              <a:t>nacionalne i </a:t>
            </a:r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europske</a:t>
            </a: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200" b="1" dirty="0" smtClean="0">
                <a:latin typeface="Arial" charset="0"/>
                <a:ea typeface="Arial" charset="0"/>
                <a:cs typeface="Arial" charset="0"/>
              </a:rPr>
              <a:t>kritične </a:t>
            </a:r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infrastrukture</a:t>
            </a: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2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prevencija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detekcija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odgovor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smanjenje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kombiniranih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fizičkih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cyber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prijetnji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kritičnoj</a:t>
            </a: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infrastrukturi</a:t>
            </a: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u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Europi</a:t>
            </a:r>
            <a:r>
              <a:rPr lang="hr-HR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2200" dirty="0" smtClean="0">
                <a:latin typeface="Arial" charset="0"/>
                <a:ea typeface="Arial" charset="0"/>
                <a:cs typeface="Arial" charset="0"/>
              </a:rPr>
              <a:t>- uspostava sustava zaštite kritičnih infrastruktura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-  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sigurnost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za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pametne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sigurne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gradove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uključujući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javne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prostore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8425" y="193184"/>
            <a:ext cx="22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mtClean="0">
                <a:latin typeface="Arial" charset="0"/>
                <a:ea typeface="Arial" charset="0"/>
                <a:cs typeface="Arial" charset="0"/>
              </a:rPr>
              <a:t>EU Fondovi</a:t>
            </a:r>
            <a:endParaRPr lang="hr-HR" sz="2400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98425" y="193184"/>
            <a:ext cx="22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mtClean="0">
                <a:latin typeface="Arial" charset="0"/>
                <a:ea typeface="Arial" charset="0"/>
                <a:cs typeface="Arial" charset="0"/>
              </a:rPr>
              <a:t>EU Fondovi</a:t>
            </a:r>
            <a:endParaRPr lang="hr-HR" sz="24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1927" y="5919236"/>
            <a:ext cx="7050474" cy="45854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charset="2"/>
              <a:buChar char="Ø"/>
            </a:pPr>
            <a:r>
              <a:rPr lang="hr-HR" altLang="x-none" sz="1600" dirty="0" smtClean="0">
                <a:latin typeface="Arial" charset="0"/>
                <a:ea typeface="Arial" charset="0"/>
                <a:cs typeface="Arial" charset="0"/>
              </a:rPr>
              <a:t>Od Europske komisije proglašen najuspješniji projekt koji je sufinancirala 2015. godine (već tijekom provedbe samog projekta) </a:t>
            </a:r>
            <a:endParaRPr lang="hr-HR" altLang="x-none" sz="1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buFont typeface="Wingdings" charset="2"/>
              <a:buChar char="Ø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hr-HR" sz="1600" dirty="0" err="1" smtClean="0">
                <a:latin typeface="Arial" charset="0"/>
                <a:ea typeface="Arial" charset="0"/>
                <a:cs typeface="Arial" charset="0"/>
              </a:rPr>
              <a:t>zrađena</a:t>
            </a:r>
            <a:r>
              <a:rPr lang="hr-HR" sz="1600" dirty="0" smtClean="0">
                <a:latin typeface="Arial" charset="0"/>
                <a:ea typeface="Arial" charset="0"/>
                <a:cs typeface="Arial" charset="0"/>
              </a:rPr>
              <a:t> Studija izvodljivosti zaštite kritične infrastrukture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1600" dirty="0">
                <a:latin typeface="Arial" charset="0"/>
                <a:ea typeface="Arial" charset="0"/>
                <a:cs typeface="Arial" charset="0"/>
                <a:hlinkClick r:id="rId2"/>
              </a:rPr>
              <a:t>http://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  <a:hlinkClick r:id="rId2"/>
              </a:rPr>
              <a:t>www.recipe2015.eu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buFont typeface="Wingdings" charset="2"/>
              <a:buChar char="Ø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70" y="844933"/>
            <a:ext cx="7430922" cy="40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7325" y="267128"/>
            <a:ext cx="8130283" cy="4958619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en-US" sz="3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297" y="609099"/>
            <a:ext cx="9226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61156" y="267128"/>
            <a:ext cx="8640960" cy="841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algn="just"/>
            <a:r>
              <a:rPr lang="hr-HR" sz="3600" b="1" dirty="0" smtClean="0">
                <a:solidFill>
                  <a:schemeClr val="tx1"/>
                </a:solidFill>
              </a:rPr>
              <a:t>Najave natječaja/funding opportunities</a:t>
            </a:r>
            <a:endParaRPr lang="en-GB" sz="3600" b="1" dirty="0" smtClean="0">
              <a:solidFill>
                <a:schemeClr val="tx1"/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hr-H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hr-HR" sz="2400" dirty="0" smtClean="0"/>
          </a:p>
          <a:p>
            <a:pPr lvl="1" algn="just">
              <a:buFontTx/>
              <a:buNone/>
            </a:pPr>
            <a:endParaRPr lang="en-GB" sz="2400" dirty="0" smtClean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15" y="880364"/>
            <a:ext cx="89693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6904" y="5724144"/>
            <a:ext cx="7245096" cy="6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ec.europa.eu/research/participants/portal/desktop/en/opportunities/h2020/topics/su-infra02-2019.html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55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142</TotalTime>
  <Words>220</Words>
  <Application>Microsoft Macintosh PowerPoint</Application>
  <PresentationFormat>Widescreen</PresentationFormat>
  <Paragraphs>61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Corbel</vt:lpstr>
      <vt:lpstr>Times New Roman</vt:lpstr>
      <vt:lpstr>Wingdings</vt:lpstr>
      <vt:lpstr>Arial</vt:lpstr>
      <vt:lpstr>Parallax</vt:lpstr>
      <vt:lpstr>         EU fondovi na području sigurnosti   Zagreb 27.11.2017. dr.sc. Filip Dragović</vt:lpstr>
      <vt:lpstr> Sadržaj:  - Planiranje - Kriteriji  - Dostupni fondovi - Primjeri </vt:lpstr>
      <vt:lpstr>             Planiranje i njegova svrha   Stanje- Krajnji cilj - Prijedlog  Stanje – evaluacija postojećeg stanje / kako smo došli do ove faze. Krajnji cilj – definiranje ciljeva i/ili svrhe (nazovimo idealno stanje) Prijedlog - mapa mogućih puteva kako bi se ispunili ciljevi</vt:lpstr>
      <vt:lpstr>   Pet ključnih kriterija su:  Relevantnost – odnosi se prvenstveno na dizajn projekta i u kojoj mjeri  su navedeni ciljevi pravilno riješili uočene probleme i stvarne potrebe; Učinkovitost - zabrinutost kako dostupna projektna sredstava kroz razne aktivnosti pretvara u u planirane rezultate, u smislu kvalitete, količine i pravovremenost Djelotvornost - zabrinutost koliko su očekivani rezultati korišteni, da li je bilo drugih korisnih rezultata, ukratko: da li su postignute svrhe projekta  Utjecaj - označava odnos između projekta i cjelokupnog cilja Održivost - vjerojatnost da će se aktivnosti nastaviti i nakon vanjskog financiranja</vt:lpstr>
      <vt:lpstr>Mehanizam Unije za civilnu zaštitu - cilj Mehanizma jest jačanje suradnje unutar Unije između država članica te sa susjednim državama; izgradnja jedinstvenog sustava protokola i koordinacije; promicanje solidarnosti, prevencije i pripravnosti; međusobne pomoći kod velikih nesreća i katastrofa</vt:lpstr>
      <vt:lpstr>PowerPoint Presentation</vt:lpstr>
      <vt:lpstr>Horizon 2020  - Radni program 2018 - 2020     Sigurna društva - Zaštita slobode i sigurnosti Europe i njenih građana   Zaštita nacionalne i europske kritične infrastrukture  - prevencija, detekcija, odgovor i smanjenje kombiniranih fizičkih i cyber prijetnji kritičnoj infrastrukturi u Europi - uspostava sustava zaštite kritičnih infrastruktura -  sigurnost za pametne i sigurne gradove, uključujući javne prostore   </vt:lpstr>
      <vt:lpstr>PowerPoint Presentation</vt:lpstr>
      <vt:lpstr>     </vt:lpstr>
      <vt:lpstr>Internal Security Fund 2014-2020  Upravljanje rizicima i krizama: jačanje kapaciteta zemalja članica i Unije u učinkovitom upravljanju sigurnosnim rizicima i krizama i priprema za zaštitu ljudi i kritične infrastrukture u slučaju terorističkog napada i drugih incidenata povezanih sa sigurnosti   “Examples of beneficiaries of the programmes implemented under this Fund can be state and federal authorities, local public bodies, non-governmental organizations and private and public law companies”. </vt:lpstr>
      <vt:lpstr>Prođe li baš sve kako je EU htjela... ili nekad nešto propuste?</vt:lpstr>
      <vt:lpstr>PowerPoint Presentation</vt:lpstr>
      <vt:lpstr>     </vt:lpstr>
      <vt:lpstr> EU fodovi:  -  dobrim planiranjem i pripremom može se postići više od        očekivanog    -   kadrovski kapaciteti  -  razvojni i strateški planovi  -  partnerstva   </vt:lpstr>
      <vt:lpstr>     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fondovi na području sigurnosti   Zagreb 27.11.2017. dr.sc. Filip Dragović</dc:title>
  <dc:creator>Filip Dragović</dc:creator>
  <cp:lastModifiedBy>Filip Dragović</cp:lastModifiedBy>
  <cp:revision>16</cp:revision>
  <dcterms:created xsi:type="dcterms:W3CDTF">2017-11-24T08:27:26Z</dcterms:created>
  <dcterms:modified xsi:type="dcterms:W3CDTF">2017-11-26T14:54:39Z</dcterms:modified>
</cp:coreProperties>
</file>